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677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2676" y="1449148"/>
            <a:ext cx="2953408" cy="1809060"/>
          </a:xfrm>
        </p:spPr>
        <p:txBody>
          <a:bodyPr/>
          <a:lstStyle/>
          <a:p>
            <a:r>
              <a:rPr lang="ru-RU" dirty="0"/>
              <a:t>Скоро в </a:t>
            </a:r>
            <a:r>
              <a:rPr lang="ru-RU" dirty="0" smtClean="0"/>
              <a:t>школу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247594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Профилактика </a:t>
            </a:r>
            <a:r>
              <a:rPr lang="ru-RU" sz="2800" dirty="0" err="1" smtClean="0"/>
              <a:t>дисграфии</a:t>
            </a:r>
            <a:endParaRPr lang="ru-RU" sz="2800" dirty="0" smtClean="0"/>
          </a:p>
          <a:p>
            <a:r>
              <a:rPr lang="ru-RU" sz="2000" dirty="0" smtClean="0"/>
              <a:t>Консультация для родителей</a:t>
            </a:r>
          </a:p>
          <a:p>
            <a:pPr algn="r"/>
            <a:r>
              <a:rPr lang="ru-RU" sz="1200" dirty="0" smtClean="0"/>
              <a:t>Составитель: Учитель-логопед</a:t>
            </a:r>
          </a:p>
          <a:p>
            <a:pPr algn="r"/>
            <a:r>
              <a:rPr lang="ru-RU" sz="1200" dirty="0" smtClean="0"/>
              <a:t>Самарцева Маргарита Сергеевна</a:t>
            </a:r>
            <a:endParaRPr lang="ru-RU" sz="1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7232" y="582742"/>
            <a:ext cx="3016576" cy="293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79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84083"/>
            <a:ext cx="10572000" cy="677391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8565" y="84082"/>
            <a:ext cx="11013435" cy="5496911"/>
          </a:xfrm>
        </p:spPr>
        <p:txBody>
          <a:bodyPr/>
          <a:lstStyle/>
          <a:p>
            <a:pPr indent="457200" algn="just">
              <a:lnSpc>
                <a:spcPct val="120000"/>
              </a:lnSpc>
              <a:spcAft>
                <a:spcPts val="1000"/>
              </a:spcAft>
            </a:pPr>
            <a:endParaRPr lang="ru-RU" b="1" dirty="0" smtClean="0"/>
          </a:p>
          <a:p>
            <a:pPr indent="457200" algn="just">
              <a:lnSpc>
                <a:spcPct val="120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Скоро прозвенит первый звонок, и первоклассники торжественно рассядутся за парты. Но часто радость омрачается первыми неудачами. А результат этого – нежелание учиться.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какими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же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трудностями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могут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столкнуться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будущие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первоклассники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</a:t>
            </a:r>
            <a:endParaRPr lang="ru-RU" b="1" dirty="0"/>
          </a:p>
          <a:p>
            <a:pPr indent="457200" algn="just">
              <a:lnSpc>
                <a:spcPct val="120000"/>
              </a:lnSpc>
              <a:spcAft>
                <a:spcPts val="1000"/>
              </a:spcAft>
            </a:pPr>
            <a:r>
              <a:rPr lang="ru-RU" b="1" dirty="0" smtClean="0"/>
              <a:t>Письмо</a:t>
            </a:r>
            <a:r>
              <a:rPr lang="ru-RU" dirty="0" smtClean="0"/>
              <a:t> </a:t>
            </a:r>
            <a:r>
              <a:rPr lang="ru-RU" dirty="0"/>
              <a:t>– это тоже речь, только мы ее не слышим, а видим. </a:t>
            </a:r>
            <a:r>
              <a:rPr lang="ru-RU" b="1" dirty="0"/>
              <a:t>Нарушения письменной речи называются </a:t>
            </a:r>
            <a:r>
              <a:rPr lang="ru-RU" b="1" dirty="0" err="1"/>
              <a:t>дисграфия</a:t>
            </a:r>
            <a:r>
              <a:rPr lang="ru-RU" b="1" dirty="0" smtClean="0"/>
              <a:t>.</a:t>
            </a:r>
            <a:endParaRPr lang="ru-RU" dirty="0" smtClean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Aft>
                <a:spcPts val="1000"/>
              </a:spcAft>
            </a:pPr>
            <a:r>
              <a:rPr lang="ru-RU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 </a:t>
            </a: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нарушению письма могут привести различные причины. Например: </a:t>
            </a:r>
            <a:r>
              <a:rPr lang="ru-RU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звукового анализа и синтеза. Иначе говоря, некоторые дети не в состоянии на слух разделить предложения на слова, слова на слоги, слоги на звуки. В этом случае в письменных работах неизбежны перестановки букв, слогов, их пропуски, добавление лишних, а так же слитное написание предлогов и даже нескольких слов.</a:t>
            </a:r>
            <a:endParaRPr lang="ru-RU" sz="1400" dirty="0">
              <a:solidFill>
                <a:srgbClr val="4D4436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20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048" y="157655"/>
            <a:ext cx="10824953" cy="3615559"/>
          </a:xfrm>
        </p:spPr>
        <p:txBody>
          <a:bodyPr/>
          <a:lstStyle/>
          <a:p>
            <a:r>
              <a:rPr lang="ru-RU" sz="1800" b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Чтобы </a:t>
            </a:r>
            <a:r>
              <a:rPr lang="ru-RU" sz="1800" b="0" dirty="0">
                <a:solidFill>
                  <a:schemeClr val="tx1"/>
                </a:solidFill>
                <a:latin typeface="Cambria" panose="02040503050406030204" pitchFamily="18" charset="0"/>
              </a:rPr>
              <a:t>развивать навык анализа и синтеза, предложите ребёнку</a:t>
            </a:r>
            <a:r>
              <a:rPr lang="ru-RU" sz="1800" b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:</a:t>
            </a:r>
            <a:r>
              <a:rPr lang="ru-RU" sz="18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/>
            </a:r>
            <a:br>
              <a:rPr lang="ru-RU" sz="1800" b="0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ru-RU" sz="18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/>
            </a:r>
            <a:br>
              <a:rPr lang="ru-RU" sz="1800" b="0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ru-RU" sz="18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- </a:t>
            </a:r>
            <a:r>
              <a:rPr lang="ru-RU" sz="1800" b="0" spc="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Определить </a:t>
            </a:r>
            <a:r>
              <a:rPr lang="ru-RU" sz="1800" b="0" spc="100" dirty="0">
                <a:solidFill>
                  <a:schemeClr val="bg1"/>
                </a:solidFill>
                <a:latin typeface="Cambria" panose="02040503050406030204" pitchFamily="18" charset="0"/>
              </a:rPr>
              <a:t>количество звуков в словах: сок – 3 звука, лапа – 4 звука и т.д</a:t>
            </a:r>
            <a:r>
              <a:rPr lang="ru-RU" sz="1800" b="0" spc="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  <a:br>
              <a:rPr lang="ru-RU" sz="1800" b="0" spc="100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ru-RU" sz="1800" b="0" spc="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- Определить </a:t>
            </a:r>
            <a:r>
              <a:rPr lang="ru-RU" sz="1800" b="0" spc="100" dirty="0">
                <a:solidFill>
                  <a:schemeClr val="bg1"/>
                </a:solidFill>
                <a:latin typeface="Cambria" panose="02040503050406030204" pitchFamily="18" charset="0"/>
              </a:rPr>
              <a:t>последний согласный звук в словах: дом – «м», диван – «н» и т.д.</a:t>
            </a:r>
            <a:br>
              <a:rPr lang="ru-RU" sz="1800" b="0" spc="100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ru-RU" sz="1800" b="0" spc="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Назвать </a:t>
            </a:r>
            <a:r>
              <a:rPr lang="ru-RU" sz="1800" b="0" spc="100" dirty="0">
                <a:solidFill>
                  <a:schemeClr val="bg1"/>
                </a:solidFill>
                <a:latin typeface="Cambria" panose="02040503050406030204" pitchFamily="18" charset="0"/>
              </a:rPr>
              <a:t>слова состоящие из одного слога- кот; из двух слогов – ко-</a:t>
            </a:r>
            <a:r>
              <a:rPr lang="ru-RU" sz="1800" b="0" spc="100" dirty="0" err="1">
                <a:solidFill>
                  <a:schemeClr val="bg1"/>
                </a:solidFill>
                <a:latin typeface="Cambria" panose="02040503050406030204" pitchFamily="18" charset="0"/>
              </a:rPr>
              <a:t>ра</a:t>
            </a:r>
            <a:r>
              <a:rPr lang="ru-RU" sz="1800" b="0" spc="100" dirty="0">
                <a:solidFill>
                  <a:schemeClr val="bg1"/>
                </a:solidFill>
                <a:latin typeface="Cambria" panose="02040503050406030204" pitchFamily="18" charset="0"/>
              </a:rPr>
              <a:t>; из трех слогов – ко-</a:t>
            </a:r>
            <a:r>
              <a:rPr lang="ru-RU" sz="1800" b="0" spc="100" dirty="0" err="1">
                <a:solidFill>
                  <a:schemeClr val="bg1"/>
                </a:solidFill>
                <a:latin typeface="Cambria" panose="02040503050406030204" pitchFamily="18" charset="0"/>
              </a:rPr>
              <a:t>ро</a:t>
            </a:r>
            <a:r>
              <a:rPr lang="ru-RU" sz="1800" b="0" spc="100" dirty="0">
                <a:solidFill>
                  <a:schemeClr val="bg1"/>
                </a:solidFill>
                <a:latin typeface="Cambria" panose="02040503050406030204" pitchFamily="18" charset="0"/>
              </a:rPr>
              <a:t>-</a:t>
            </a:r>
            <a:r>
              <a:rPr lang="ru-RU" sz="1800" b="0" spc="100" dirty="0" err="1">
                <a:solidFill>
                  <a:schemeClr val="bg1"/>
                </a:solidFill>
                <a:latin typeface="Cambria" panose="02040503050406030204" pitchFamily="18" charset="0"/>
              </a:rPr>
              <a:t>ва</a:t>
            </a:r>
            <a:r>
              <a:rPr lang="ru-RU" sz="1800" b="0" spc="100" dirty="0">
                <a:solidFill>
                  <a:schemeClr val="bg1"/>
                </a:solidFill>
                <a:latin typeface="Cambria" panose="02040503050406030204" pitchFamily="18" charset="0"/>
              </a:rPr>
              <a:t> и </a:t>
            </a:r>
            <a:r>
              <a:rPr lang="ru-RU" sz="1800" b="0" spc="100" dirty="0" err="1">
                <a:solidFill>
                  <a:schemeClr val="bg1"/>
                </a:solidFill>
                <a:latin typeface="Cambria" panose="02040503050406030204" pitchFamily="18" charset="0"/>
              </a:rPr>
              <a:t>т.д</a:t>
            </a:r>
            <a:r>
              <a:rPr lang="ru-RU" b="0" dirty="0">
                <a:solidFill>
                  <a:schemeClr val="bg1"/>
                </a:solidFill>
                <a:latin typeface="Cambria" panose="02040503050406030204" pitchFamily="18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endParaRPr lang="ru-RU" b="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3174124"/>
            <a:ext cx="10572000" cy="3142593"/>
          </a:xfrm>
        </p:spPr>
        <p:txBody>
          <a:bodyPr>
            <a:normAutofit/>
          </a:bodyPr>
          <a:lstStyle/>
          <a:p>
            <a:r>
              <a:rPr lang="ru-RU" dirty="0" err="1"/>
              <a:t>Дисграфия</a:t>
            </a:r>
            <a:r>
              <a:rPr lang="ru-RU" dirty="0"/>
              <a:t> часто появляется на фоне нарушения речевого слуха. Ребенок путает похожие по звучанию звуки: сушки –«</a:t>
            </a:r>
            <a:r>
              <a:rPr lang="ru-RU" dirty="0" err="1"/>
              <a:t>шушки</a:t>
            </a:r>
            <a:r>
              <a:rPr lang="ru-RU" dirty="0"/>
              <a:t>», жук – «</a:t>
            </a:r>
            <a:r>
              <a:rPr lang="ru-RU" dirty="0" err="1"/>
              <a:t>зук</a:t>
            </a:r>
            <a:r>
              <a:rPr lang="ru-RU" dirty="0"/>
              <a:t>». Чтобы подобные ошибки не появлялись на письме, необходимо до школы правильно поставить и ввести в речь все звуки родного языка, а также научить различать похожие звуки на слух.</a:t>
            </a:r>
          </a:p>
        </p:txBody>
      </p:sp>
    </p:spTree>
    <p:extLst>
      <p:ext uri="{BB962C8B-B14F-4D97-AF65-F5344CB8AC3E}">
        <p14:creationId xmlns:p14="http://schemas.microsoft.com/office/powerpoint/2010/main" xmlns="" val="10682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1449148"/>
            <a:ext cx="10572000" cy="705474"/>
          </a:xfrm>
        </p:spPr>
        <p:txBody>
          <a:bodyPr/>
          <a:lstStyle/>
          <a:p>
            <a:r>
              <a:rPr lang="ru-RU" sz="1800" dirty="0">
                <a:latin typeface="Cambria" panose="02040503050406030204" pitchFamily="18" charset="0"/>
              </a:rPr>
              <a:t>Предложите ребёнку следующие игры:</a:t>
            </a:r>
            <a:br>
              <a:rPr lang="ru-RU" sz="1800" dirty="0">
                <a:latin typeface="Cambria" panose="02040503050406030204" pitchFamily="18" charset="0"/>
              </a:rPr>
            </a:br>
            <a:r>
              <a:rPr lang="ru-RU" sz="1800" dirty="0">
                <a:latin typeface="Cambria" panose="02040503050406030204" pitchFamily="18" charset="0"/>
              </a:rPr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2049517"/>
            <a:ext cx="10572000" cy="3666304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Хлопни 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</a:rPr>
              <a:t>в ладоши, когда услышишь звук «с»: сок, сумка, заяц, шар и </a:t>
            </a: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т.д.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Кто 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</a:rPr>
              <a:t>больше найдет слов со звуком «Л» на кухне: стол, ложка, стул, вилка, полка и </a:t>
            </a: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т.д.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Подбери 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</a:rPr>
              <a:t>рифму к слову «ложка» - кошка, матрешка, поварешка</a:t>
            </a: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</a:rPr>
              <a:t>«</a:t>
            </a:r>
            <a:r>
              <a:rPr lang="ru-RU" dirty="0">
                <a:solidFill>
                  <a:schemeClr val="bg1"/>
                </a:solidFill>
                <a:latin typeface="Cambria" panose="02040503050406030204" pitchFamily="18" charset="0"/>
              </a:rPr>
              <a:t>Внимательный слушатель». Взрослый произносит слова, а ребёнок определяет место заданного звука в каждом из них (начало, середина, конец).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057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788277"/>
            <a:ext cx="10572000" cy="1019502"/>
          </a:xfrm>
        </p:spPr>
        <p:txBody>
          <a:bodyPr/>
          <a:lstStyle/>
          <a:p>
            <a:r>
              <a:rPr lang="ru-RU" sz="1800" dirty="0">
                <a:latin typeface="Cambria" panose="02040503050406030204" pitchFamily="18" charset="0"/>
              </a:rPr>
              <a:t>Поиграйте с ребёнком в следующие игры, которые помогут сформировать пространственные представления: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1912884"/>
            <a:ext cx="10572000" cy="380293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bg1"/>
                </a:solidFill>
              </a:rPr>
              <a:t>Правой рукой дотронься до левой ноги. Левой рукой дотронься до правого уха.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</a:rPr>
              <a:t>Положи </a:t>
            </a:r>
            <a:r>
              <a:rPr lang="ru-RU" dirty="0">
                <a:solidFill>
                  <a:schemeClr val="bg1"/>
                </a:solidFill>
              </a:rPr>
              <a:t>машинку слева от кубика. Поставь пирамидку под стол.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</a:rPr>
              <a:t>Нарисуй </a:t>
            </a:r>
            <a:r>
              <a:rPr lang="ru-RU" dirty="0">
                <a:solidFill>
                  <a:schemeClr val="bg1"/>
                </a:solidFill>
              </a:rPr>
              <a:t>в левом верхнем углу треугольник, в правом нижнем – овал, в центре – прямоугольник, в левом нижнем – квадрат, в правом верхнем – круг.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</a:rPr>
              <a:t>Выкладывать </a:t>
            </a:r>
            <a:r>
              <a:rPr lang="ru-RU" dirty="0">
                <a:solidFill>
                  <a:schemeClr val="bg1"/>
                </a:solidFill>
              </a:rPr>
              <a:t>из спичек, счетных палочек не только фигуры и предметы, но и буквы. Сначала по образцу, затем по памяти.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</a:rPr>
              <a:t>Дорисовывайте </a:t>
            </a:r>
            <a:r>
              <a:rPr lang="ru-RU" dirty="0">
                <a:solidFill>
                  <a:schemeClr val="bg1"/>
                </a:solidFill>
              </a:rPr>
              <a:t>недостающие детали буквы.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bg1"/>
                </a:solidFill>
              </a:rPr>
              <a:t>Зачеркивайте </a:t>
            </a:r>
            <a:r>
              <a:rPr lang="ru-RU" dirty="0">
                <a:solidFill>
                  <a:schemeClr val="bg1"/>
                </a:solidFill>
              </a:rPr>
              <a:t>неправильно написанные буквы (в зеркальном изображении).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65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651641"/>
            <a:ext cx="10572000" cy="3005959"/>
          </a:xfrm>
        </p:spPr>
        <p:txBody>
          <a:bodyPr/>
          <a:lstStyle/>
          <a:p>
            <a:pPr algn="ctr"/>
            <a:r>
              <a:rPr lang="ru-RU" sz="2800" dirty="0">
                <a:latin typeface="Cambria" panose="02040503050406030204" pitchFamily="18" charset="0"/>
              </a:rPr>
              <a:t>Не теряйте времени, и ваш ребёнок с радостью будет посещать школу.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04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21</TotalTime>
  <Words>411</Words>
  <Application>Microsoft Office PowerPoint</Application>
  <PresentationFormat>Произвольный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Цитаты</vt:lpstr>
      <vt:lpstr>Скоро в школу         </vt:lpstr>
      <vt:lpstr>Слайд 2</vt:lpstr>
      <vt:lpstr>Чтобы развивать навык анализа и синтеза, предложите ребёнку:  - Определить количество звуков в словах: сок – 3 звука, лапа – 4 звука и т.д. - Определить последний согласный звук в словах: дом – «м», диван – «н» и т.д. Назвать слова состоящие из одного слога- кот; из двух слогов – ко-ра; из трех слогов – ко-ро-ва и т.д </vt:lpstr>
      <vt:lpstr>Предложите ребёнку следующие игры:   </vt:lpstr>
      <vt:lpstr>Поиграйте с ребёнком в следующие игры, которые помогут сформировать пространственные представления:</vt:lpstr>
      <vt:lpstr>Не теряйте времени, и ваш ребёнок с радостью будет посещать школу.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Скоро в школу</dc:title>
  <dc:creator>Семагина Ольга</dc:creator>
  <cp:lastModifiedBy>Школа</cp:lastModifiedBy>
  <cp:revision>4</cp:revision>
  <dcterms:created xsi:type="dcterms:W3CDTF">2017-10-20T06:32:08Z</dcterms:created>
  <dcterms:modified xsi:type="dcterms:W3CDTF">2025-02-18T08:36:48Z</dcterms:modified>
</cp:coreProperties>
</file>