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06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63D4BA-DD6A-4989-8A4D-E7ECC29140BD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C2F1237-8009-4115-A2CD-36A05CE87C52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36D0980-9EE2-4FD6-8386-802520B5A91E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0AE16E-C4FA-4C03-A662-6007CD41EFAE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60B473B-D721-46F7-B6AB-5513CAE8F062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976983-1AFA-410D-A55D-42DE7A34D7E4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5AE962-D3D5-48A2-BCBA-C45B95A3FB0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CD34C39-85D8-4DFB-A27B-B01B2313D4E4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1751040" y="1300680"/>
            <a:ext cx="8689680" cy="1163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3980AC6-DC9D-4E0E-9009-B39B56F5671B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EC25F2-4A69-4AE5-A49C-C25A3C89B15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4F394C2-79CC-477F-9BDC-357E82441656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120000"/>
              </a:lnSpc>
              <a:spcBef>
                <a:spcPts val="1417"/>
              </a:spcBef>
              <a:buNone/>
            </a:pPr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9C9A2B-8E06-4B36-9762-60690B7C7064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9B9B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/>
          <p:nvPr/>
        </p:nvPicPr>
        <p:blipFill>
          <a:blip r:embed="rId14" cstate="print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pic>
        <p:nvPicPr>
          <p:cNvPr id="8" name="Picture 6" descr="Droplets-HD-Title-R1d.png"/>
          <p:cNvPicPr/>
          <p:nvPr/>
        </p:nvPicPr>
        <p:blipFill>
          <a:blip r:embed="rId15" cstate="print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4800" b="0" strike="noStrike" cap="all" spc="-1">
                <a:solidFill>
                  <a:srgbClr val="000000"/>
                </a:solidFill>
                <a:latin typeface="Tw Cen MT"/>
              </a:rPr>
              <a:t>Образец заголовка</a:t>
            </a:r>
            <a:endParaRPr lang="en-US" sz="4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7678800" y="58831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000" b="0" strike="noStrike" spc="-1">
                <a:solidFill>
                  <a:srgbClr val="000000"/>
                </a:solidFill>
                <a:latin typeface="Tw Cen MT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000" b="0" strike="noStrike" spc="-1">
                <a:solidFill>
                  <a:srgbClr val="000000"/>
                </a:solidFill>
                <a:latin typeface="Tw Cen MT"/>
              </a:rPr>
              <a:t>&lt;дата/время&gt;</a:t>
            </a:r>
            <a:endParaRPr lang="ru-RU" sz="10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913680" y="5883120"/>
            <a:ext cx="66726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10514160" y="5883120"/>
            <a:ext cx="763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000" b="0" strike="noStrike" spc="-1">
                <a:solidFill>
                  <a:srgbClr val="000000"/>
                </a:solidFill>
                <a:latin typeface="Tw Cen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07A500E-AAC2-44B4-A76F-E0EFA9FE9C4D}" type="slidenum">
              <a:rPr lang="en-US" sz="1000" b="0" strike="noStrike" spc="-1">
                <a:solidFill>
                  <a:srgbClr val="000000"/>
                </a:solidFill>
                <a:latin typeface="Tw Cen MT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cap="all" spc="-1">
                <a:solidFill>
                  <a:srgbClr val="000000"/>
                </a:solidFill>
                <a:latin typeface="Tw Cen MT"/>
              </a:rPr>
              <a:t>Второй уровень структуры</a:t>
            </a:r>
          </a:p>
          <a:p>
            <a:pPr marL="1296000" lvl="2" indent="-288000">
              <a:lnSpc>
                <a:spcPct val="12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cap="all" spc="-1">
                <a:solidFill>
                  <a:srgbClr val="000000"/>
                </a:solidFill>
                <a:latin typeface="Tw Cen MT"/>
              </a:rPr>
              <a:t>Третий уровень структуры</a:t>
            </a:r>
          </a:p>
          <a:p>
            <a:pPr marL="1728000" lvl="3" indent="-216000">
              <a:lnSpc>
                <a:spcPct val="12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cap="all" spc="-1">
                <a:solidFill>
                  <a:srgbClr val="000000"/>
                </a:solidFill>
                <a:latin typeface="Tw Cen MT"/>
              </a:rPr>
              <a:t>Четвёртый уровень структуры</a:t>
            </a:r>
          </a:p>
          <a:p>
            <a:pPr marL="2160000" lvl="4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Пятый уровень структуры</a:t>
            </a:r>
          </a:p>
          <a:p>
            <a:pPr marL="2592000" lvl="5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Шестой уровень структуры</a:t>
            </a:r>
          </a:p>
          <a:p>
            <a:pPr marL="3024000" lvl="6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47960" y="304920"/>
            <a:ext cx="11526480" cy="1495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4200" b="0" strike="noStrike" cap="all" spc="-1">
                <a:solidFill>
                  <a:srgbClr val="002060"/>
                </a:solidFill>
                <a:latin typeface="Times New Roman"/>
              </a:rPr>
              <a:t>Рекомендации учителя-дефектолога для родителей детей с ОВЗ</a:t>
            </a:r>
            <a:endParaRPr lang="en-US" sz="42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757440" y="2660040"/>
            <a:ext cx="10566000" cy="3666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pic>
        <p:nvPicPr>
          <p:cNvPr id="45" name="Рисунок 4"/>
          <p:cNvPicPr/>
          <p:nvPr/>
        </p:nvPicPr>
        <p:blipFill>
          <a:blip r:embed="rId2" cstate="print"/>
          <a:stretch/>
        </p:blipFill>
        <p:spPr>
          <a:xfrm>
            <a:off x="1745640" y="1902600"/>
            <a:ext cx="7841160" cy="4955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46560" y="372240"/>
            <a:ext cx="10935360" cy="20750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3200" b="0" strike="noStrike" cap="all" spc="-1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3200" b="1" strike="noStrike" cap="all" spc="-1">
                <a:solidFill>
                  <a:srgbClr val="C00000"/>
                </a:solidFill>
                <a:latin typeface="Times New Roman"/>
              </a:rPr>
              <a:t>Учить ребенка показывать и называть на наглядном материале (картинках)</a:t>
            </a:r>
            <a:r>
              <a:rPr sz="3200"/>
              <a:t/>
            </a:r>
            <a:br>
              <a:rPr sz="3200"/>
            </a:br>
            <a:r>
              <a:rPr lang="ru-RU" sz="3200" b="1" strike="noStrike" cap="all" spc="-1">
                <a:solidFill>
                  <a:srgbClr val="C00000"/>
                </a:solidFill>
                <a:latin typeface="Times New Roman"/>
              </a:rPr>
              <a:t>времена года: осень-зима-весна-лето</a:t>
            </a:r>
            <a:r>
              <a:rPr sz="1800"/>
              <a:t/>
            </a:r>
            <a:br>
              <a:rPr sz="1800"/>
            </a:br>
            <a:endParaRPr lang="en-US" sz="32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751040" y="3886200"/>
            <a:ext cx="8689680" cy="1371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pic>
        <p:nvPicPr>
          <p:cNvPr id="48" name="Рисунок 4"/>
          <p:cNvPicPr/>
          <p:nvPr/>
        </p:nvPicPr>
        <p:blipFill>
          <a:blip r:embed="rId2" cstate="print"/>
          <a:stretch/>
        </p:blipFill>
        <p:spPr>
          <a:xfrm>
            <a:off x="1431720" y="2340000"/>
            <a:ext cx="9291600" cy="4402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38600" y="230760"/>
            <a:ext cx="12053160" cy="2456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3100" b="1" strike="noStrike" cap="all" spc="-1">
                <a:solidFill>
                  <a:srgbClr val="C00000"/>
                </a:solidFill>
                <a:latin typeface="Times New Roman"/>
              </a:rPr>
              <a:t>Учить называть и показывать пальцы на руках:</a:t>
            </a:r>
            <a:r>
              <a:rPr sz="3100"/>
              <a:t/>
            </a:r>
            <a:br>
              <a:rPr sz="3100"/>
            </a:br>
            <a:r>
              <a:rPr lang="ru-RU" sz="3100" b="1" strike="noStrike" cap="all" spc="-1">
                <a:solidFill>
                  <a:srgbClr val="C00000"/>
                </a:solidFill>
                <a:latin typeface="Times New Roman"/>
              </a:rPr>
              <a:t>большой-указательный-средний-безымянный-мизинец</a:t>
            </a:r>
            <a:r>
              <a:rPr sz="2800"/>
              <a:t/>
            </a:r>
            <a:br>
              <a:rPr sz="2800"/>
            </a:br>
            <a:endParaRPr lang="en-US" sz="31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1751040" y="3886200"/>
            <a:ext cx="8689680" cy="1371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pic>
        <p:nvPicPr>
          <p:cNvPr id="51" name="Рисунок 4"/>
          <p:cNvPicPr/>
          <p:nvPr/>
        </p:nvPicPr>
        <p:blipFill>
          <a:blip r:embed="rId2" cstate="print"/>
          <a:stretch/>
        </p:blipFill>
        <p:spPr>
          <a:xfrm>
            <a:off x="1751040" y="2687760"/>
            <a:ext cx="8689680" cy="4169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86200" y="207720"/>
            <a:ext cx="11674440" cy="18975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3100" b="1" strike="noStrike" cap="all" spc="-1">
                <a:solidFill>
                  <a:srgbClr val="C00000"/>
                </a:solidFill>
                <a:latin typeface="Times New Roman"/>
              </a:rPr>
              <a:t>Учить называть и показывать правую и левую стороны тела: это правая</a:t>
            </a:r>
            <a:r>
              <a:rPr sz="3100"/>
              <a:t/>
            </a:r>
            <a:br>
              <a:rPr sz="3100"/>
            </a:br>
            <a:r>
              <a:rPr lang="ru-RU" sz="3100" b="1" strike="noStrike" cap="all" spc="-1">
                <a:solidFill>
                  <a:srgbClr val="C00000"/>
                </a:solidFill>
                <a:latin typeface="Times New Roman"/>
              </a:rPr>
              <a:t>рука (нога), это левая рука (нога)</a:t>
            </a:r>
            <a:r>
              <a:rPr sz="1800"/>
              <a:t/>
            </a:r>
            <a:br>
              <a:rPr sz="1800"/>
            </a:br>
            <a:endParaRPr lang="en-US" sz="31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258480" y="1930320"/>
            <a:ext cx="11406600" cy="471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just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cap="all" spc="-1">
                <a:solidFill>
                  <a:srgbClr val="000000"/>
                </a:solidFill>
                <a:latin typeface="Times New Roman"/>
              </a:rPr>
              <a:t>во время еды, рисования и др. обращаем внимание ребенка на функциональные преимущества правой руки. С леворукими детьми работаем индивидуально, ни в коем случае не переучивая и не ругая их)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cap="all" spc="-1">
                <a:solidFill>
                  <a:srgbClr val="000000"/>
                </a:solidFill>
                <a:latin typeface="Times New Roman"/>
              </a:rPr>
              <a:t>    В какой руке держишь ложку?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cap="all" spc="-1">
                <a:solidFill>
                  <a:srgbClr val="000000"/>
                </a:solidFill>
                <a:latin typeface="Times New Roman"/>
              </a:rPr>
              <a:t>    В какую руку взял хлеб?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cap="all" spc="-1">
                <a:solidFill>
                  <a:srgbClr val="000000"/>
                </a:solidFill>
                <a:latin typeface="Times New Roman"/>
              </a:rPr>
              <a:t>    В какой руке держишь карандаш?</a:t>
            </a:r>
            <a:endParaRPr lang="ru-RU" sz="2400" b="0" strike="noStrike" spc="-1">
              <a:latin typeface="Arial"/>
            </a:endParaRPr>
          </a:p>
          <a:p>
            <a:pPr algn="just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cap="all" spc="-1">
                <a:solidFill>
                  <a:srgbClr val="000000"/>
                </a:solidFill>
                <a:latin typeface="Times New Roman"/>
              </a:rPr>
              <a:t>    в Какой рукой придерживаешь лист бумаги?     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32640" y="147960"/>
            <a:ext cx="11619000" cy="2364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3200" b="0" strike="noStrike" cap="all" spc="-1">
                <a:solidFill>
                  <a:srgbClr val="C00000"/>
                </a:solidFill>
                <a:latin typeface="Times New Roman"/>
              </a:rPr>
              <a:t>На одной руке 5 пальцев, на другой тоже 5 пальцев. На двух руках 10</a:t>
            </a:r>
            <a:r>
              <a:rPr sz="3200"/>
              <a:t/>
            </a:r>
            <a:br>
              <a:rPr sz="3200"/>
            </a:br>
            <a:r>
              <a:rPr lang="ru-RU" sz="3200" b="0" strike="noStrike" cap="all" spc="-1">
                <a:solidFill>
                  <a:srgbClr val="C00000"/>
                </a:solidFill>
                <a:latin typeface="Times New Roman"/>
              </a:rPr>
              <a:t>пальцев.</a:t>
            </a:r>
            <a:r>
              <a:rPr sz="1800"/>
              <a:t/>
            </a:r>
            <a:br>
              <a:rPr sz="1800"/>
            </a:br>
            <a:endParaRPr lang="en-US" sz="32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751040" y="3886200"/>
            <a:ext cx="8689680" cy="1371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pic>
        <p:nvPicPr>
          <p:cNvPr id="56" name="Рисунок 4"/>
          <p:cNvPicPr/>
          <p:nvPr/>
        </p:nvPicPr>
        <p:blipFill>
          <a:blip r:embed="rId2" cstate="print"/>
          <a:stretch/>
        </p:blipFill>
        <p:spPr>
          <a:xfrm>
            <a:off x="1751040" y="2382840"/>
            <a:ext cx="8689680" cy="4326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160" y="1868040"/>
            <a:ext cx="11803680" cy="1034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1800" b="0" strike="noStrike" cap="all" spc="-1">
                <a:solidFill>
                  <a:srgbClr val="000000"/>
                </a:solidFill>
                <a:latin typeface="Times New Roman"/>
              </a:rPr>
              <a:t> </a:t>
            </a:r>
            <a:r>
              <a:rPr lang="ru-RU" sz="3600" b="0" strike="noStrike" cap="all" spc="-1">
                <a:solidFill>
                  <a:srgbClr val="C00000"/>
                </a:solidFill>
                <a:latin typeface="Times New Roman"/>
              </a:rPr>
              <a:t>Играть (регулярно упражнять) с прищепками: нанизывать правой и левой</a:t>
            </a:r>
            <a:r>
              <a:rPr sz="3600"/>
              <a:t/>
            </a:r>
            <a:br>
              <a:rPr sz="3600"/>
            </a:br>
            <a:r>
              <a:rPr lang="ru-RU" sz="3600" b="0" strike="noStrike" cap="all" spc="-1">
                <a:solidFill>
                  <a:srgbClr val="C00000"/>
                </a:solidFill>
                <a:latin typeface="Times New Roman"/>
              </a:rPr>
              <a:t>рукой прищепки различной формы на край картонной коробки или твердый</a:t>
            </a:r>
            <a:r>
              <a:rPr sz="3600"/>
              <a:t/>
            </a:r>
            <a:br>
              <a:rPr sz="3600"/>
            </a:br>
            <a:r>
              <a:rPr lang="ru-RU" sz="3600" b="0" strike="noStrike" cap="all" spc="-1">
                <a:solidFill>
                  <a:srgbClr val="C00000"/>
                </a:solidFill>
                <a:latin typeface="Times New Roman"/>
              </a:rPr>
              <a:t>лист.</a:t>
            </a:r>
            <a:r>
              <a:rPr sz="3600"/>
              <a:t/>
            </a:r>
            <a:br>
              <a:rPr sz="3600"/>
            </a:br>
            <a:endParaRPr lang="en-US" sz="36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489600" y="2964960"/>
            <a:ext cx="11397240" cy="2292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pic>
        <p:nvPicPr>
          <p:cNvPr id="59" name="Рисунок 4"/>
          <p:cNvPicPr/>
          <p:nvPr/>
        </p:nvPicPr>
        <p:blipFill>
          <a:blip r:embed="rId2" cstate="print"/>
          <a:stretch/>
        </p:blipFill>
        <p:spPr>
          <a:xfrm>
            <a:off x="8536200" y="2996952"/>
            <a:ext cx="3655800" cy="3534840"/>
          </a:xfrm>
          <a:prstGeom prst="rect">
            <a:avLst/>
          </a:prstGeom>
          <a:ln w="0">
            <a:noFill/>
          </a:ln>
        </p:spPr>
      </p:pic>
      <p:pic>
        <p:nvPicPr>
          <p:cNvPr id="60" name="Рисунок 6"/>
          <p:cNvPicPr/>
          <p:nvPr/>
        </p:nvPicPr>
        <p:blipFill>
          <a:blip r:embed="rId3" cstate="print"/>
          <a:stretch/>
        </p:blipFill>
        <p:spPr>
          <a:xfrm>
            <a:off x="0" y="2924944"/>
            <a:ext cx="4320720" cy="3534840"/>
          </a:xfrm>
          <a:prstGeom prst="rect">
            <a:avLst/>
          </a:prstGeom>
          <a:ln w="0">
            <a:noFill/>
          </a:ln>
        </p:spPr>
      </p:pic>
      <p:pic>
        <p:nvPicPr>
          <p:cNvPr id="61" name="Рисунок 8"/>
          <p:cNvPicPr/>
          <p:nvPr/>
        </p:nvPicPr>
        <p:blipFill>
          <a:blip r:embed="rId4" cstate="print"/>
          <a:stretch/>
        </p:blipFill>
        <p:spPr>
          <a:xfrm>
            <a:off x="4439816" y="2996952"/>
            <a:ext cx="3896280" cy="3534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7960" y="411120"/>
            <a:ext cx="11905200" cy="301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6. Скручивать длинные ленты (3-5 метров) (движения больших пальцев от</a:t>
            </a:r>
            <a:r>
              <a:rPr sz="2400"/>
              <a:t/>
            </a:r>
            <a:br>
              <a:rPr sz="2400"/>
            </a:b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себя и к себе)</a:t>
            </a:r>
            <a:r>
              <a:rPr sz="2400"/>
              <a:t/>
            </a:r>
            <a:br>
              <a:rPr sz="2400"/>
            </a:b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7. Учить самомассажу кистей рук и пальцев кремом-гелем для рук (заодно</a:t>
            </a:r>
            <a:r>
              <a:rPr sz="2400"/>
              <a:t/>
            </a:r>
            <a:br>
              <a:rPr sz="2400"/>
            </a:b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повторяем название пальцев. Ежедневно утром или перед сном</a:t>
            </a:r>
            <a:r>
              <a:rPr lang="ru-RU" sz="2400" b="1" strike="noStrike" cap="all" spc="-1">
                <a:solidFill>
                  <a:srgbClr val="000000"/>
                </a:solidFill>
                <a:latin typeface="Times New Roman"/>
              </a:rPr>
              <a:t>.</a:t>
            </a:r>
            <a:r>
              <a:rPr sz="1800"/>
              <a:t/>
            </a:r>
            <a:br>
              <a:rPr sz="1800"/>
            </a:br>
            <a:endParaRPr lang="en-US" sz="24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ubTitle"/>
          </p:nvPr>
        </p:nvSpPr>
        <p:spPr>
          <a:xfrm>
            <a:off x="267840" y="2973960"/>
            <a:ext cx="11378880" cy="3472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8. Учить правильно называть цвет, форму, величину предметов (красный,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синий, желтый, зеленый), постепенно добавляем оттенки. Форма: круг,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треугольник (обратить внимание, что у треугольника ТРИ угла), квадрат,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cap="all" spc="-1">
                <a:solidFill>
                  <a:srgbClr val="C00000"/>
                </a:solidFill>
                <a:latin typeface="Times New Roman"/>
              </a:rPr>
              <a:t>прямоугольник, овал.</a:t>
            </a:r>
            <a:endParaRPr lang="ru-RU" sz="2400" b="0" strike="noStrike" spc="-1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30</TotalTime>
  <Words>177</Words>
  <Application>Microsoft Office PowerPoint</Application>
  <PresentationFormat>Произвольный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Рекомендации учителя-дефектолога для родителей детей с ОВЗ</vt:lpstr>
      <vt:lpstr> Учить ребенка показывать и называть на наглядном материале (картинках) времена года: осень-зима-весна-лето </vt:lpstr>
      <vt:lpstr>Учить называть и показывать пальцы на руках: большой-указательный-средний-безымянный-мизинец </vt:lpstr>
      <vt:lpstr>Учить называть и показывать правую и левую стороны тела: это правая рука (нога), это левая рука (нога) </vt:lpstr>
      <vt:lpstr>На одной руке 5 пальцев, на другой тоже 5 пальцев. На двух руках 10 пальцев. </vt:lpstr>
      <vt:lpstr> Играть (регулярно упражнять) с прищепками: нанизывать правой и левой рукой прищепки различной формы на край картонной коробки или твердый лист. </vt:lpstr>
      <vt:lpstr>6. Скручивать длинные ленты (3-5 метров) (движения больших пальцев от себя и к себе) 7. Учить самомассажу кистей рук и пальцев кремом-гелем для рук (заодно повторяем название пальцев. Ежедневно утром или перед сном.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учителя-дефектолога</dc:title>
  <dc:subject/>
  <dc:creator>антонина чехова</dc:creator>
  <dc:description/>
  <cp:lastModifiedBy>Школа</cp:lastModifiedBy>
  <cp:revision>7</cp:revision>
  <dcterms:created xsi:type="dcterms:W3CDTF">2021-04-16T18:31:07Z</dcterms:created>
  <dcterms:modified xsi:type="dcterms:W3CDTF">2025-02-18T08:37:58Z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7</vt:i4>
  </property>
</Properties>
</file>