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8" r:id="rId3"/>
    <p:sldId id="259" r:id="rId4"/>
    <p:sldId id="275" r:id="rId5"/>
    <p:sldId id="276" r:id="rId6"/>
    <p:sldId id="283" r:id="rId7"/>
    <p:sldId id="277" r:id="rId8"/>
    <p:sldId id="284" r:id="rId9"/>
    <p:sldId id="278" r:id="rId10"/>
    <p:sldId id="279" r:id="rId11"/>
    <p:sldId id="281" r:id="rId12"/>
    <p:sldId id="282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 hidden="1"/>
          <p:cNvSpPr/>
          <p:nvPr/>
        </p:nvSpPr>
        <p:spPr>
          <a:xfrm>
            <a:off x="-9360" y="-792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E5B29">
                  <a:alpha val="47058"/>
                </a:srgbClr>
              </a:gs>
              <a:gs pos="100000">
                <a:srgbClr val="9CA56B">
                  <a:alpha val="57254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2" hidden="1"/>
          <p:cNvSpPr/>
          <p:nvPr/>
        </p:nvSpPr>
        <p:spPr>
          <a:xfrm>
            <a:off x="4381560" y="-792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E6923">
                  <a:alpha val="47058"/>
                </a:srgbClr>
              </a:gs>
              <a:gs pos="100000">
                <a:srgbClr val="7D835A">
                  <a:alpha val="32156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5" name="Group 3"/>
          <p:cNvGrpSpPr/>
          <p:nvPr/>
        </p:nvGrpSpPr>
        <p:grpSpPr>
          <a:xfrm>
            <a:off x="-29520" y="-23040"/>
            <a:ext cx="9197640" cy="1045800"/>
            <a:chOff x="-29520" y="-23040"/>
            <a:chExt cx="9197640" cy="1045800"/>
          </a:xfrm>
        </p:grpSpPr>
        <p:grpSp>
          <p:nvGrpSpPr>
            <p:cNvPr id="126" name="Group 4"/>
            <p:cNvGrpSpPr/>
            <p:nvPr/>
          </p:nvGrpSpPr>
          <p:grpSpPr>
            <a:xfrm>
              <a:off x="-29520" y="-23040"/>
              <a:ext cx="9160200" cy="1045080"/>
              <a:chOff x="-29520" y="-23040"/>
              <a:chExt cx="9160200" cy="1045080"/>
            </a:xfrm>
          </p:grpSpPr>
          <p:pic>
            <p:nvPicPr>
              <p:cNvPr id="127" name="Полилиния 11"/>
              <p:cNvPicPr/>
              <p:nvPr/>
            </p:nvPicPr>
            <p:blipFill>
              <a:blip r:embed="rId15" cstate="print"/>
              <a:stretch/>
            </p:blipFill>
            <p:spPr>
              <a:xfrm>
                <a:off x="-6120" y="-23040"/>
                <a:ext cx="9136800" cy="104508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128" name="CustomShape 5"/>
              <p:cNvSpPr/>
              <p:nvPr/>
            </p:nvSpPr>
            <p:spPr>
              <a:xfrm rot="21436200">
                <a:off x="-29160" y="419760"/>
                <a:ext cx="360" cy="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29" name="CustomShape 6"/>
            <p:cNvSpPr/>
            <p:nvPr/>
          </p:nvSpPr>
          <p:spPr>
            <a:xfrm rot="21436200">
              <a:off x="-13680" y="276480"/>
              <a:ext cx="9174600" cy="5281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94B6D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0" name="CustomShape 7"/>
          <p:cNvSpPr/>
          <p:nvPr/>
        </p:nvSpPr>
        <p:spPr>
          <a:xfrm>
            <a:off x="-9360" y="-792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AE5B29">
                  <a:alpha val="47058"/>
                </a:srgbClr>
              </a:gs>
              <a:gs pos="100000">
                <a:srgbClr val="9CA56B">
                  <a:alpha val="57254"/>
                </a:srgb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8"/>
          <p:cNvSpPr/>
          <p:nvPr/>
        </p:nvSpPr>
        <p:spPr>
          <a:xfrm>
            <a:off x="4381560" y="-792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E6923">
                  <a:alpha val="47058"/>
                </a:srgbClr>
              </a:gs>
              <a:gs pos="100000">
                <a:srgbClr val="7D835A">
                  <a:alpha val="32156"/>
                </a:srgb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2" name="Group 9"/>
          <p:cNvGrpSpPr/>
          <p:nvPr/>
        </p:nvGrpSpPr>
        <p:grpSpPr>
          <a:xfrm>
            <a:off x="-28440" y="-15120"/>
            <a:ext cx="9196560" cy="1082160"/>
            <a:chOff x="-28440" y="-15120"/>
            <a:chExt cx="9196560" cy="1082160"/>
          </a:xfrm>
        </p:grpSpPr>
        <p:sp>
          <p:nvSpPr>
            <p:cNvPr id="133" name="CustomShape 10"/>
            <p:cNvSpPr/>
            <p:nvPr/>
          </p:nvSpPr>
          <p:spPr>
            <a:xfrm rot="21436200">
              <a:off x="-18000" y="202320"/>
              <a:ext cx="9162000" cy="646560"/>
            </a:xfrm>
            <a:custGeom>
              <a:avLst/>
              <a:gdLst/>
              <a:ahLst/>
              <a:cxn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91967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11"/>
            <p:cNvSpPr/>
            <p:nvPr/>
          </p:nvSpPr>
          <p:spPr>
            <a:xfrm rot="21436200">
              <a:off x="-13680" y="276480"/>
              <a:ext cx="9174600" cy="528120"/>
            </a:xfrm>
            <a:custGeom>
              <a:avLst/>
              <a:gdLst/>
              <a:ahLst/>
              <a:cxn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94B6D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5" name="PlaceHolder 12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6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4000" y="428604"/>
            <a:ext cx="9000000" cy="179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5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lang="ru-RU" sz="40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Психологическая подготовка </a:t>
            </a:r>
            <a:endParaRPr lang="ru-RU" sz="4000" b="1" strike="noStrike" spc="-1" dirty="0" smtClean="0">
              <a:solidFill>
                <a:srgbClr val="00206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 </a:t>
            </a:r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итоговому устному собеседованию </a:t>
            </a:r>
            <a:endParaRPr lang="ru-RU" sz="40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4355976" y="3933056"/>
            <a:ext cx="165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 dirty="0">
                <a:solidFill>
                  <a:srgbClr val="FFFFFF"/>
                </a:solidFill>
                <a:latin typeface="Arial"/>
              </a:rPr>
              <a:t>Мы всё сдадим!</a:t>
            </a:r>
          </a:p>
        </p:txBody>
      </p:sp>
      <p:pic>
        <p:nvPicPr>
          <p:cNvPr id="12294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43224"/>
            <a:ext cx="6962775" cy="3914776"/>
          </a:xfrm>
          <a:prstGeom prst="rect">
            <a:avLst/>
          </a:prstGeom>
          <a:noFill/>
        </p:spPr>
      </p:pic>
      <p:pic>
        <p:nvPicPr>
          <p:cNvPr id="12304" name="Picture 1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4825">
            <a:off x="5526924" y="2526535"/>
            <a:ext cx="2357454" cy="2357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-4857816" y="1643050"/>
            <a:ext cx="7853760" cy="175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1836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19"/>
              </a:spcBef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571472" y="1643050"/>
            <a:ext cx="4015800" cy="3977280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За 12 часов перед экзаменом </a:t>
            </a:r>
            <a:r>
              <a:rPr lang="ru-RU" sz="2400" b="1" strike="noStrike" spc="-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необходимо:</a:t>
            </a:r>
          </a:p>
          <a:p>
            <a:pPr algn="l"/>
            <a:endParaRPr lang="ru-RU" sz="2400" b="1" strike="noStrike" spc="-1" dirty="0" smtClean="0">
              <a:solidFill>
                <a:schemeClr val="tx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</a:t>
            </a:r>
            <a:r>
              <a:rPr lang="ru-RU" sz="2400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тдохнуть </a:t>
            </a:r>
            <a:endParaRPr lang="ru-RU" sz="2400" spc="-1" dirty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Как следует выспаться.</a:t>
            </a:r>
            <a:endParaRPr lang="ru-RU" sz="24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Накануне итогового собеседования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Кира\Downloads\33960-midd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1326">
            <a:off x="3559229" y="2627485"/>
            <a:ext cx="5857948" cy="425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285720" y="285728"/>
            <a:ext cx="8434200" cy="115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Альтернатива успокоительным средствам – чай из </a:t>
            </a:r>
            <a:r>
              <a:rPr lang="ru-RU" sz="3600" b="1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трав</a:t>
            </a:r>
            <a:endParaRPr lang="ru-RU" sz="36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5" name="Picture 5" descr="1375556366_chay-s-melissoy"/>
          <p:cNvPicPr/>
          <p:nvPr/>
        </p:nvPicPr>
        <p:blipFill>
          <a:blip r:embed="rId2" cstate="print"/>
          <a:stretch/>
        </p:blipFill>
        <p:spPr>
          <a:xfrm>
            <a:off x="1214414" y="3714752"/>
            <a:ext cx="3526200" cy="2807280"/>
          </a:xfrm>
          <a:prstGeom prst="rect">
            <a:avLst/>
          </a:prstGeom>
          <a:ln>
            <a:noFill/>
          </a:ln>
        </p:spPr>
      </p:pic>
      <p:pic>
        <p:nvPicPr>
          <p:cNvPr id="336" name="Picture 7" descr="nastoi-romashka-300x201"/>
          <p:cNvPicPr/>
          <p:nvPr/>
        </p:nvPicPr>
        <p:blipFill>
          <a:blip r:embed="rId3" cstate="print"/>
          <a:stretch/>
        </p:blipFill>
        <p:spPr>
          <a:xfrm>
            <a:off x="357158" y="1643050"/>
            <a:ext cx="2856600" cy="1913400"/>
          </a:xfrm>
          <a:prstGeom prst="rect">
            <a:avLst/>
          </a:prstGeom>
          <a:ln>
            <a:noFill/>
          </a:ln>
        </p:spPr>
      </p:pic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4054589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337"/>
          <p:cNvPicPr/>
          <p:nvPr/>
        </p:nvPicPr>
        <p:blipFill>
          <a:blip r:embed="rId2" cstate="print"/>
          <a:stretch/>
        </p:blipFill>
        <p:spPr>
          <a:xfrm>
            <a:off x="1728000" y="734040"/>
            <a:ext cx="5904000" cy="558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500034" y="285728"/>
            <a:ext cx="8352000" cy="2304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3000"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rPr lang="ru-RU" sz="44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 – наш помощник?</a:t>
            </a:r>
            <a:r>
              <a:rPr>
                <a:latin typeface="Times New Roman" pitchFamily="18" charset="0"/>
                <a:cs typeface="Times New Roman" pitchFamily="18" charset="0"/>
              </a:rPr>
              <a:t/>
            </a:r>
            <a:br>
              <a:rPr>
                <a:latin typeface="Times New Roman" pitchFamily="18" charset="0"/>
                <a:cs typeface="Times New Roman" pitchFamily="18" charset="0"/>
              </a:rPr>
            </a:br>
            <a:endParaRPr lang="ru-RU" sz="4400" b="1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928662" y="1357298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Wingdings" pitchFamily="2" charset="2"/>
              <a:buChar char="q"/>
            </a:pPr>
            <a:r>
              <a:rPr lang="ru-RU" sz="2200" spc="-1" dirty="0">
                <a:solidFill>
                  <a:srgbClr val="002060"/>
                </a:solidFill>
                <a:latin typeface="Corbel"/>
                <a:cs typeface="Times New Roman" pitchFamily="18" charset="0"/>
              </a:rPr>
              <a:t> </a:t>
            </a:r>
            <a:r>
              <a:rPr lang="ru-RU" sz="2200" b="0" strike="noStrike" spc="-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0" strike="noStrike" spc="-1" dirty="0">
                <a:latin typeface="Times New Roman" pitchFamily="18" charset="0"/>
                <a:cs typeface="Times New Roman" pitchFamily="18" charset="0"/>
              </a:rPr>
              <a:t>преодоления испытаний у человека есть универсальный механизм – стресс. Выброс адреналина </a:t>
            </a:r>
            <a:r>
              <a:rPr lang="ru-RU" sz="2200" b="0" strike="noStrike" spc="-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0" strike="noStrike" spc="-1" dirty="0">
                <a:latin typeface="Times New Roman" pitchFamily="18" charset="0"/>
                <a:cs typeface="Times New Roman" pitchFamily="18" charset="0"/>
              </a:rPr>
              <a:t>других стимуляторов организма мобилизует скорость мышления, память, работоспособность и выносливость и т.д</a:t>
            </a:r>
            <a:r>
              <a:rPr lang="ru-RU" sz="2200" b="0" strike="noStrike" spc="-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Wingdings" pitchFamily="2" charset="2"/>
              <a:buChar char="q"/>
            </a:pPr>
            <a:endParaRPr lang="ru-RU" sz="22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Wingdings" pitchFamily="2" charset="2"/>
              <a:buChar char="q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успешно «победить» стрессовую ситуацию, то навык сопротивляться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стрессогенным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факторам растёт. Но если энергетические запасы истощены, то на место полезного стресса  приходит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0" strike="noStrike" spc="-1" dirty="0">
              <a:solidFill>
                <a:srgbClr val="A6B72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18252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solidFill>
                <a:srgbClr val="A6B727"/>
              </a:solidFill>
              <a:latin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857224" y="214290"/>
            <a:ext cx="7406280" cy="1356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1" strike="noStrike" spc="-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44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 ним справимся!</a:t>
            </a:r>
          </a:p>
        </p:txBody>
      </p:sp>
      <p:sp>
        <p:nvSpPr>
          <p:cNvPr id="277" name="TextShape 2"/>
          <p:cNvSpPr txBox="1"/>
          <p:nvPr/>
        </p:nvSpPr>
        <p:spPr>
          <a:xfrm>
            <a:off x="785786" y="2071678"/>
            <a:ext cx="7404480" cy="403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 если энергетические запасы истощены, то на место полезного стресса  приходит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Психоэмоциональный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отрицательно сказывается на деятельности человека, сопряжен с переживанием сильных эмоций.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этом следует различать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естественное состояние волнения, напряжения, мобилизации, сопровождающее  при ответе у доски, выполнении контрольной работы и т.п., которые не достигают непривычной для организма силы. </a:t>
            </a:r>
          </a:p>
        </p:txBody>
      </p:sp>
      <p:pic>
        <p:nvPicPr>
          <p:cNvPr id="278" name="Рисунок 277"/>
          <p:cNvPicPr/>
          <p:nvPr/>
        </p:nvPicPr>
        <p:blipFill>
          <a:blip r:embed="rId2" cstate="print"/>
          <a:stretch/>
        </p:blipFill>
        <p:spPr>
          <a:xfrm>
            <a:off x="5868144" y="5445224"/>
            <a:ext cx="1980104" cy="118489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28596" y="357166"/>
            <a:ext cx="8424000" cy="111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«трудное испытание», </a:t>
            </a:r>
            <a:endParaRPr lang="ru-RU" sz="40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собеседование</a:t>
            </a:r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642910" y="1285860"/>
            <a:ext cx="7848000" cy="34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0" strike="noStrike" spc="-1" dirty="0">
                <a:latin typeface="Times New Roman" pitchFamily="18" charset="0"/>
                <a:cs typeface="Times New Roman" pitchFamily="18" charset="0"/>
              </a:rPr>
              <a:t>Известно, что зачастую наибольшую тревогу вызывает </a:t>
            </a:r>
            <a:endParaRPr lang="ru-RU" sz="2200" b="0" strike="noStrike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0" strike="noStrike" spc="-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200" b="0" strike="noStrike" spc="-1" dirty="0">
                <a:latin typeface="Times New Roman" pitchFamily="18" charset="0"/>
                <a:cs typeface="Times New Roman" pitchFamily="18" charset="0"/>
              </a:rPr>
              <a:t>предстоящий экзамен, а мысли по поводу этого события. </a:t>
            </a:r>
          </a:p>
          <a:p>
            <a:endParaRPr lang="ru-RU" sz="2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0" strike="noStrike" spc="-1" dirty="0">
                <a:latin typeface="Times New Roman" pitchFamily="18" charset="0"/>
                <a:cs typeface="Times New Roman" pitchFamily="18" charset="0"/>
              </a:rPr>
              <a:t> Полезно дать позитивное или нейтральное мысленное определение экзамену, делающее восприятие этого события более </a:t>
            </a:r>
            <a:r>
              <a:rPr lang="ru-RU" sz="2200" b="0" strike="noStrike" spc="-1" dirty="0" smtClean="0">
                <a:latin typeface="Times New Roman" pitchFamily="18" charset="0"/>
                <a:cs typeface="Times New Roman" pitchFamily="18" charset="0"/>
              </a:rPr>
              <a:t>спокойным.</a:t>
            </a:r>
            <a:endParaRPr lang="ru-RU" sz="2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5" name="Рисунок 314"/>
          <p:cNvPicPr/>
          <p:nvPr/>
        </p:nvPicPr>
        <p:blipFill>
          <a:blip r:embed="rId2" cstate="print"/>
          <a:stretch/>
        </p:blipFill>
        <p:spPr>
          <a:xfrm>
            <a:off x="720000" y="4824000"/>
            <a:ext cx="2952000" cy="1878480"/>
          </a:xfrm>
          <a:prstGeom prst="rect">
            <a:avLst/>
          </a:prstGeom>
          <a:ln>
            <a:noFill/>
          </a:ln>
        </p:spPr>
      </p:pic>
      <p:pic>
        <p:nvPicPr>
          <p:cNvPr id="316" name="Рисунок 315"/>
          <p:cNvPicPr/>
          <p:nvPr/>
        </p:nvPicPr>
        <p:blipFill>
          <a:blip r:embed="rId3" cstate="print"/>
          <a:stretch/>
        </p:blipFill>
        <p:spPr>
          <a:xfrm>
            <a:off x="5587200" y="4842000"/>
            <a:ext cx="2966760" cy="1854000"/>
          </a:xfrm>
          <a:prstGeom prst="rect">
            <a:avLst/>
          </a:prstGeom>
          <a:ln>
            <a:noFill/>
          </a:ln>
        </p:spPr>
      </p:pic>
      <p:sp>
        <p:nvSpPr>
          <p:cNvPr id="317" name="TextShape 3"/>
          <p:cNvSpPr txBox="1"/>
          <p:nvPr/>
        </p:nvSpPr>
        <p:spPr>
          <a:xfrm>
            <a:off x="1800000" y="627768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Экзамен</a:t>
            </a:r>
          </a:p>
        </p:txBody>
      </p:sp>
      <p:sp>
        <p:nvSpPr>
          <p:cNvPr id="318" name="TextShape 4"/>
          <p:cNvSpPr txBox="1"/>
          <p:nvPr/>
        </p:nvSpPr>
        <p:spPr>
          <a:xfrm>
            <a:off x="6012160" y="6192000"/>
            <a:ext cx="219584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b="1" spc="-1" dirty="0" smtClean="0">
                <a:latin typeface="Arial"/>
              </a:rPr>
              <a:t>Собеседование</a:t>
            </a:r>
            <a:endParaRPr lang="ru-RU" sz="18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071538" y="0"/>
            <a:ext cx="7405560" cy="146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Дыхательное упражнение для снятия стресса, </a:t>
            </a:r>
            <a:r>
              <a:rPr lang="ru-RU" sz="4000" b="1" strike="noStrike" spc="-1" dirty="0" smtClean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тревоги</a:t>
            </a:r>
            <a:endParaRPr lang="ru-RU" sz="40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6280" y="927360"/>
            <a:ext cx="5089320" cy="57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endParaRPr lang="ru-RU" sz="1800" b="0" strike="noStrike" spc="-1" dirty="0">
              <a:latin typeface="Arial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endParaRPr lang="ru-RU" sz="1800" b="0" strike="noStrike" spc="-1" dirty="0">
              <a:latin typeface="Arial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ru-RU" sz="220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Сядь удобно, можно положить </a:t>
            </a:r>
            <a:endParaRPr lang="ru-RU" sz="2200" strike="noStrike" spc="-1" dirty="0" smtClean="0">
              <a:solidFill>
                <a:srgbClr val="000000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</a:pPr>
            <a:r>
              <a:rPr lang="ru-RU" sz="220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руку </a:t>
            </a:r>
            <a:r>
              <a:rPr lang="ru-RU" sz="220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на живот</a:t>
            </a:r>
            <a:endParaRPr lang="ru-RU" sz="22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28600" indent="-181800">
              <a:lnSpc>
                <a:spcPct val="90000"/>
              </a:lnSpc>
              <a:spcBef>
                <a:spcPts val="1400"/>
              </a:spcBef>
              <a:buClr>
                <a:srgbClr val="A6B727"/>
              </a:buClr>
              <a:buSzPct val="80000"/>
              <a:buFont typeface="Corbel"/>
              <a:buChar char="•"/>
            </a:pPr>
            <a:endParaRPr lang="ru-RU" sz="2200" b="0" strike="noStrike" spc="-1" dirty="0">
              <a:latin typeface="Arial"/>
            </a:endParaRPr>
          </a:p>
          <a:p>
            <a:pPr marL="45720">
              <a:lnSpc>
                <a:spcPct val="90000"/>
              </a:lnSpc>
              <a:spcBef>
                <a:spcPts val="1400"/>
              </a:spcBef>
            </a:pPr>
            <a:endParaRPr lang="ru-RU" sz="2200" b="0" strike="noStrike" spc="-1" dirty="0">
              <a:latin typeface="Arial"/>
            </a:endParaRPr>
          </a:p>
        </p:txBody>
      </p:sp>
      <p:pic>
        <p:nvPicPr>
          <p:cNvPr id="321" name="Рисунок 320"/>
          <p:cNvPicPr/>
          <p:nvPr/>
        </p:nvPicPr>
        <p:blipFill>
          <a:blip r:embed="rId2" cstate="print"/>
          <a:stretch/>
        </p:blipFill>
        <p:spPr>
          <a:xfrm>
            <a:off x="5076056" y="1916832"/>
            <a:ext cx="3744000" cy="1799280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321"/>
          <p:cNvPicPr/>
          <p:nvPr/>
        </p:nvPicPr>
        <p:blipFill>
          <a:blip r:embed="rId3" cstate="print"/>
          <a:stretch/>
        </p:blipFill>
        <p:spPr>
          <a:xfrm>
            <a:off x="216000" y="2808000"/>
            <a:ext cx="3361680" cy="2520000"/>
          </a:xfrm>
          <a:prstGeom prst="rect">
            <a:avLst/>
          </a:prstGeom>
          <a:ln>
            <a:noFill/>
          </a:ln>
        </p:spPr>
      </p:pic>
      <p:sp>
        <p:nvSpPr>
          <p:cNvPr id="323" name="TextShape 3"/>
          <p:cNvSpPr txBox="1"/>
          <p:nvPr/>
        </p:nvSpPr>
        <p:spPr>
          <a:xfrm>
            <a:off x="4716016" y="3933056"/>
            <a:ext cx="4139984" cy="28083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2800" b="1" strike="noStrike" spc="-1" dirty="0" smtClean="0">
                <a:solidFill>
                  <a:srgbClr val="FF0000"/>
                </a:solidFill>
                <a:latin typeface="Corbel"/>
                <a:ea typeface="DejaVu Sans"/>
              </a:rPr>
              <a:t>4 – 4- 6</a:t>
            </a:r>
          </a:p>
          <a:p>
            <a:pPr algn="ctr"/>
            <a:r>
              <a:rPr lang="ru-RU" sz="2800" strike="noStrike" spc="-1" dirty="0" smtClean="0">
                <a:solidFill>
                  <a:srgbClr val="FF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</a:p>
          <a:p>
            <a:r>
              <a:rPr lang="ru-RU" sz="1600" strike="noStrike" spc="-1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  </a:t>
            </a:r>
            <a:r>
              <a:rPr lang="ru-RU" sz="160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Глубокий вдох через нос (4 секунды) </a:t>
            </a:r>
            <a:endParaRPr lang="ru-RU" sz="16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- Задержка дыхания (4 секунды).</a:t>
            </a:r>
            <a:endParaRPr lang="ru-RU" sz="16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trike="noStrike" spc="-1" dirty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- Медленный выдох (6 секунд).</a:t>
            </a:r>
            <a:endParaRPr lang="ru-RU" sz="16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240" cy="125028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Заземление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51520" y="1604520"/>
            <a:ext cx="2808312" cy="3192632"/>
          </a:xfrm>
        </p:spPr>
        <p:txBody>
          <a:bodyPr/>
          <a:lstStyle/>
          <a:p>
            <a:endParaRPr lang="ru-RU" sz="1600" b="1" dirty="0" smtClean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Касание: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Прикоснитесь поочерёдно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3-5 объектам, которые находятся рядом с вами. Опишите каждый из них для себя в голове. Какой он? Гладкий, шероховатый, мягкий, жёсткий, тёплый, холодный…?</a:t>
            </a:r>
          </a:p>
        </p:txBody>
      </p:sp>
      <p:pic>
        <p:nvPicPr>
          <p:cNvPr id="4" name="Рисунок 3" descr="рука на ст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592288" cy="1460444"/>
          </a:xfrm>
          <a:prstGeom prst="rect">
            <a:avLst/>
          </a:prstGeom>
        </p:spPr>
      </p:pic>
      <p:pic>
        <p:nvPicPr>
          <p:cNvPr id="5" name="Рисунок 4" descr="гла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268760"/>
            <a:ext cx="2213941" cy="14815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2924944"/>
            <a:ext cx="2646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Зрение: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просто так же найти 3-5 каких-то вещей и описать то, как они выглядят в уме для себя (цвет, форма, размер и т.д.). </a:t>
            </a:r>
          </a:p>
        </p:txBody>
      </p:sp>
      <p:pic>
        <p:nvPicPr>
          <p:cNvPr id="7" name="Рисунок 6" descr="ух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05064"/>
            <a:ext cx="2392671" cy="15121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797011"/>
            <a:ext cx="78143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аналогии с предыдущими чувствами найдите 3-5 разных звуков и опишите их для себя.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Позитивные </a:t>
            </a:r>
            <a:r>
              <a:rPr lang="ru-RU" sz="44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установки </a:t>
            </a:r>
            <a:endParaRPr lang="ru-RU" sz="4400" b="1" strike="noStrike" spc="-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аутотренинга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trike="noStrike" spc="-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0" strike="noStrike" spc="-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428596" y="1857364"/>
            <a:ext cx="8254080" cy="42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8500"/>
          </a:bodyPr>
          <a:lstStyle/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готов </a:t>
            </a:r>
            <a:r>
              <a:rPr lang="ru-RU" sz="24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собеседованию!</a:t>
            </a:r>
            <a:endParaRPr lang="ru-RU" sz="24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меня все получится! Я сделаю это!</a:t>
            </a:r>
          </a:p>
          <a:p>
            <a:pPr marL="432000" indent="-323640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Ко мне возвращается спокойствие.</a:t>
            </a:r>
            <a:endParaRPr lang="ru-RU" sz="24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всего лишь экзамен. Я в безопасности</a:t>
            </a:r>
            <a:r>
              <a:rPr lang="ru-RU" sz="2400" strike="noStrike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уверен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спокоен! 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быстро вспоминаю весь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материал!</a:t>
            </a:r>
          </a:p>
          <a:p>
            <a:pPr marL="432000" indent="-323640">
              <a:spcBef>
                <a:spcPts val="1414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сосредоточен.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3000" b="0" strike="noStrike" spc="-1" dirty="0">
              <a:latin typeface="Arial"/>
            </a:endParaRPr>
          </a:p>
        </p:txBody>
      </p:sp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4231">
            <a:off x="5500694" y="2786058"/>
            <a:ext cx="4114807" cy="4572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240" cy="125028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Психическая тренировка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00002" y="285728"/>
            <a:ext cx="8643998" cy="39772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вовлечь как можно больше ощущений, а также воссоздать или создать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эмоциональный тон, связанный с заданием, которое вы пытаетесь выполнить.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 descr="C:\Users\Кира\Downloads\d7eaf070f5767e54ca01d1a42a79ccf6_b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7791"/>
            <a:ext cx="6429420" cy="428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928662" y="785794"/>
            <a:ext cx="7405560" cy="136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206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Во время экзамена</a:t>
            </a:r>
            <a:r>
              <a:t/>
            </a:r>
            <a:br/>
            <a:endParaRPr lang="ru-RU" sz="4400" b="0" strike="noStrike" spc="-1" dirty="0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432000" y="1656000"/>
            <a:ext cx="877896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вот ты перед 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экраном  мониторинга.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Успокойся! Скажи несколько раз: </a:t>
            </a:r>
            <a:endParaRPr lang="ru-RU" sz="1800" strike="noStrike" spc="-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спокоен! Я совершенно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спокоен!». </a:t>
            </a: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</a:pPr>
            <a:endParaRPr lang="ru-RU" sz="18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Приведи в порядок свои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эмоции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соберись с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мыслями</a:t>
            </a:r>
            <a:r>
              <a:rPr lang="ru-RU" sz="1800" strike="noStrike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strike="noStrike" spc="-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Сядь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удобно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выпрями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спину.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Подумай о том, что ты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готовился и у тебя все получится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sz="1800" strike="noStrike" spc="-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Сосредоточься на словах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«Я спокоен, я совершенно спокоен».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Повтори их не спеша несколько раз. Мысли отгонять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стоит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так как это вызовет дополнительное напряжение. </a:t>
            </a:r>
            <a:endParaRPr lang="ru-RU" sz="1800" strike="noStrike" spc="-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endParaRPr lang="ru-RU" sz="18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marL="285840" indent="-284760">
              <a:lnSpc>
                <a:spcPct val="10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завершение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сожми кисти в кулаки </a:t>
            </a:r>
            <a:r>
              <a:rPr lang="ru-RU" sz="1800" strike="noStrike" spc="-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резко разожми.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0070C0"/>
                </a:solidFill>
                <a:latin typeface="Tahoma"/>
                <a:ea typeface="DejaVu Sans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" name="Picture 16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04825">
            <a:off x="6474565" y="4455361"/>
            <a:ext cx="2357454" cy="2357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454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Заземление</vt:lpstr>
      <vt:lpstr>Слайд 7</vt:lpstr>
      <vt:lpstr>Психическая тренировка</vt:lpstr>
      <vt:lpstr>Слайд 9</vt:lpstr>
      <vt:lpstr>Накануне итогового собеседования</vt:lpstr>
      <vt:lpstr>Слайд 11</vt:lpstr>
      <vt:lpstr>Слайд 12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subject/>
  <dc:creator>ers</dc:creator>
  <dc:description/>
  <cp:lastModifiedBy>Кира</cp:lastModifiedBy>
  <cp:revision>266</cp:revision>
  <dcterms:created xsi:type="dcterms:W3CDTF">2010-02-10T08:27:18Z</dcterms:created>
  <dcterms:modified xsi:type="dcterms:W3CDTF">2025-02-06T10:14:41Z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Лицей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