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5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1E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30434-1D24-46AC-AEEE-38B6B123FB0F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0C855-ECF0-408E-9171-AD0310C245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0C855-ECF0-408E-9171-AD0310C2457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26/02/25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7772400" cy="1470025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CC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900igr.net/up/datai/97164/0006-009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28662" y="2143116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CC00"/>
                </a:solidFill>
                <a:latin typeface="Arno Pro" pitchFamily="18" charset="0"/>
                <a:cs typeface="Arial" pitchFamily="34" charset="0"/>
              </a:rPr>
              <a:t>КОНСУЛЬТАЦИЯ ДЛЯ РОДИТЕЛЕЙ, ВОСПИТЫВАЮЩИХ ДЕТЕЙ С ОВЗ.</a:t>
            </a:r>
            <a:endParaRPr lang="ru-RU" sz="3600" b="1" dirty="0">
              <a:solidFill>
                <a:srgbClr val="00CC00"/>
              </a:solidFill>
              <a:latin typeface="Arno Pro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357290" y="1357298"/>
            <a:ext cx="63579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B050"/>
                </a:solidFill>
                <a:latin typeface="Arno Pro" pitchFamily="18" charset="0"/>
              </a:rPr>
              <a:t>Желаем успехов! </a:t>
            </a:r>
          </a:p>
          <a:p>
            <a:r>
              <a:rPr lang="ru-RU" sz="4000" b="1" i="1" dirty="0" smtClean="0">
                <a:solidFill>
                  <a:srgbClr val="00B050"/>
                </a:solidFill>
                <a:latin typeface="Arno Pro" pitchFamily="18" charset="0"/>
              </a:rPr>
              <a:t>Гоните прочь страх, неуверенность, тревогу! </a:t>
            </a:r>
          </a:p>
          <a:p>
            <a:r>
              <a:rPr lang="ru-RU" sz="4000" b="1" i="1" dirty="0" smtClean="0">
                <a:solidFill>
                  <a:srgbClr val="00B050"/>
                </a:solidFill>
                <a:latin typeface="Arno Pro" pitchFamily="18" charset="0"/>
              </a:rPr>
              <a:t>Поверьте в себя и своего ребёнка!</a:t>
            </a:r>
            <a:endParaRPr lang="ru-RU" sz="4000" b="1" i="1" dirty="0">
              <a:solidFill>
                <a:srgbClr val="00B050"/>
              </a:solidFill>
              <a:latin typeface="Arno Pro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14480" y="1785926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CC00"/>
                </a:solidFill>
                <a:latin typeface="Arno Pro" pitchFamily="18" charset="0"/>
              </a:rPr>
              <a:t>А что же такое ОВЗ?</a:t>
            </a:r>
            <a:endParaRPr lang="ru-RU" sz="4000" b="1" dirty="0">
              <a:solidFill>
                <a:srgbClr val="00CC00"/>
              </a:solidFill>
              <a:latin typeface="Arno Pro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3000372"/>
            <a:ext cx="38576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CC00"/>
                </a:solidFill>
                <a:latin typeface="Arno Pro" pitchFamily="18" charset="0"/>
              </a:rPr>
              <a:t>ОСОБЫЕ ВОЗМОЖНОСТИ ЗДОРОВЬЯ</a:t>
            </a:r>
            <a:endParaRPr lang="ru-RU" sz="3600" dirty="0">
              <a:solidFill>
                <a:srgbClr val="00CC00"/>
              </a:solidFill>
              <a:latin typeface="Arno Pro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428604"/>
            <a:ext cx="77153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Начнём  с возможностей.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У вашего ребенка есть возможность узнать что-то новое, научиться чему-то…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Возможность жить, творить и развиваться!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Только ему  необходима помощь, потому что его возможности особые…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Ему сложнее научиться, он по-другому воспринимает мир.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Обратитесь за помощью к тому, кто имеет опыт работы с такими детьми!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Не бойтесь врачей и специалистов!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Они помогут вам лучше понять вашего ребёнка!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В вопросах здоровья поможет только врач!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И вместе мы сможем реализовать каждую возможность, которая есть у вашего ребёнка!</a:t>
            </a:r>
            <a:endParaRPr lang="ru-RU" sz="2400" dirty="0">
              <a:solidFill>
                <a:srgbClr val="00421E"/>
              </a:solidFill>
              <a:latin typeface="Arno Pro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857232"/>
            <a:ext cx="7358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Для полноценного и гармонического развития личности ребенку необходимо расти в теплом семейном окружении, в атмосфере счастья, любви и понимания. Особенно это важно для ребенка с особыми возможностями здоровья .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Такой ребенок нуждается в усиленной поддержке и помощи близких ему людей. 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Создание и подержание в семье здорового психологического климата служит гарантией правильного развития ребенка и позволяет полнее раскрыть его потенциальные возможности. </a:t>
            </a:r>
          </a:p>
          <a:p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Поэтому решающую роль в развитии и раннем обучении ребенка играют родители и другие члены семьи</a:t>
            </a:r>
            <a:endParaRPr lang="ru-RU" sz="2400" dirty="0">
              <a:solidFill>
                <a:srgbClr val="00421E"/>
              </a:solidFill>
              <a:latin typeface="Arno Pro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71538" y="1500174"/>
            <a:ext cx="72152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421E"/>
                </a:solidFill>
                <a:latin typeface="Arno Pro" pitchFamily="18" charset="0"/>
              </a:rPr>
              <a:t>Проблемы физического, психического и речевого развития ребёнка, проявляющиеся у детей с ограниченными возможностями здоровья уже в раннем и младшем дошкольном возрасте, отрицательно влияют на дальнейшее его развитие, вызывая трудности обучения в детском саду, а в дальнейшем и в школе.</a:t>
            </a:r>
            <a:endParaRPr lang="ru-RU" sz="2800" dirty="0">
              <a:solidFill>
                <a:srgbClr val="00421E"/>
              </a:solidFill>
              <a:latin typeface="Arno Pro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1305342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 постарайтесь принять факт наличия проблемы развития у ребенка и обратитесь к специалистам;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 говорите ребенку, что Вы цените, уважаете и гордитесь им, ребенок в любом возрасте хочет слышать, что он кому-то нужен, видеть ласковые глаза;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 не сравнивайте ребёнка ни с какими другими детьми – это приводит к нарушению во взаимоотношениях, к возникновению тревожных состояний;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 примите ребенка таким, каков он есть, проявляйте больше любви;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 будьте активны в общении со своим ребенком, чаще разговаривайте с ребёнком, помните, что ни телевизор, ни радио не заменят вас;</a:t>
            </a:r>
            <a:endParaRPr lang="ru-RU" sz="2400" dirty="0">
              <a:solidFill>
                <a:srgbClr val="00421E"/>
              </a:solidFill>
              <a:latin typeface="Arno Pro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214290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421E"/>
                </a:solidFill>
                <a:latin typeface="Arno Pro" pitchFamily="18" charset="0"/>
              </a:rPr>
              <a:t>Дорогие родители! Обратите внимание на следующие рекомендации:</a:t>
            </a:r>
            <a:endParaRPr lang="ru-RU" sz="2800" dirty="0">
              <a:solidFill>
                <a:srgbClr val="00421E"/>
              </a:solidFill>
              <a:latin typeface="Arno Pro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1305342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421E"/>
                </a:solidFill>
              </a:rPr>
              <a:t>не ограничивайте ребёнка в общении со сверстниками, не отказывайтесь от встречи с друзьями, приглашайте их в гости, пусть в вашей жизни найдется место и высоким чувствам, и маленьким радостям;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421E"/>
                </a:solidFill>
              </a:rPr>
              <a:t> общайтесь с семьями, где есть дети с ОВЗ, передавайте свой опыт и перенимайте чужой - это важно не только для вас, но и для ребенка;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421E"/>
                </a:solidFill>
              </a:rPr>
              <a:t>  старайтесь чувствовать себя спокойно и уверенно с ребенком на людях, доброжелательно реагируйте на проявления интереса со стороны посторонних, не отталкивайте их от себя жалобами, раздражением, проявлением озлобления;</a:t>
            </a:r>
            <a:endParaRPr lang="ru-RU" sz="2400" dirty="0">
              <a:solidFill>
                <a:srgbClr val="00421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85786" y="1582341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 помните, что будущее вашего ребенка во многом зависит от того, насколько он социализирован, адаптирован в обществе, делайте все возможное, чтобы он привык находиться среди людей и при этом не концентрироваться на себе, умел и любил общаться, мог попросить о помощи;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  чаще прибегайте к советам педагогов и психологов, скорее всего, ребенку нужна психолого-педагогическая помощь, причем, чем раньше вы начнете </a:t>
            </a:r>
            <a:r>
              <a:rPr lang="ru-RU" sz="2400" dirty="0" err="1" smtClean="0">
                <a:solidFill>
                  <a:srgbClr val="00421E"/>
                </a:solidFill>
                <a:latin typeface="Arno Pro" pitchFamily="18" charset="0"/>
              </a:rPr>
              <a:t>коррекционно</a:t>
            </a:r>
            <a:r>
              <a:rPr lang="ru-RU" sz="2400" dirty="0" smtClean="0">
                <a:solidFill>
                  <a:srgbClr val="00421E"/>
                </a:solidFill>
                <a:latin typeface="Arno Pro" pitchFamily="18" charset="0"/>
              </a:rPr>
              <a:t>- развивающую работу с ребенком, тем большего успеха достигнете.</a:t>
            </a:r>
            <a:endParaRPr lang="ru-RU" sz="2400" dirty="0">
              <a:solidFill>
                <a:srgbClr val="00421E"/>
              </a:solidFill>
              <a:latin typeface="Arno Pro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cp12.nevsepic.com.ua/58/1353698661-0510104-www.nevsepic.com.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00100" y="1428736"/>
            <a:ext cx="73581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421E"/>
                </a:solidFill>
                <a:latin typeface="Arno Pro" pitchFamily="18" charset="0"/>
              </a:rPr>
              <a:t>Для создания благоприятных условий воспитания в семье необходимо знать особенности развития ребенка, развивать необходимые в жизни волевые качества.</a:t>
            </a:r>
          </a:p>
          <a:p>
            <a:r>
              <a:rPr lang="ru-RU" sz="2800" dirty="0" smtClean="0">
                <a:solidFill>
                  <a:srgbClr val="00421E"/>
                </a:solidFill>
                <a:latin typeface="Arno Pro" pitchFamily="18" charset="0"/>
              </a:rPr>
              <a:t> Важнейшей задачей в обучении детей с ОВЗ является познавательное, речевое, физическое, эмоционально-волевое и социально - коммуникативное развитие. </a:t>
            </a:r>
            <a:endParaRPr lang="ru-RU" sz="2800" dirty="0">
              <a:solidFill>
                <a:srgbClr val="00421E"/>
              </a:solidFill>
              <a:latin typeface="Arno Pro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589</Words>
  <Application>Microsoft Office PowerPoint</Application>
  <PresentationFormat>Экран (4:3)</PresentationFormat>
  <Paragraphs>35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Windows User</cp:lastModifiedBy>
  <cp:revision>12</cp:revision>
  <dcterms:modified xsi:type="dcterms:W3CDTF">2025-02-26T09:51:35Z</dcterms:modified>
</cp:coreProperties>
</file>